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545" r:id="rId2"/>
    <p:sldId id="929" r:id="rId3"/>
    <p:sldId id="1349" r:id="rId4"/>
    <p:sldId id="1367" r:id="rId5"/>
    <p:sldId id="1372" r:id="rId6"/>
    <p:sldId id="1373" r:id="rId7"/>
    <p:sldId id="1370" r:id="rId8"/>
    <p:sldId id="1371" r:id="rId9"/>
    <p:sldId id="1356" r:id="rId10"/>
    <p:sldId id="1366" r:id="rId11"/>
    <p:sldId id="1345" r:id="rId12"/>
    <p:sldId id="1357" r:id="rId13"/>
    <p:sldId id="1347" r:id="rId14"/>
    <p:sldId id="1350" r:id="rId15"/>
    <p:sldId id="1346" r:id="rId16"/>
    <p:sldId id="1358" r:id="rId17"/>
    <p:sldId id="1348" r:id="rId18"/>
    <p:sldId id="1360" r:id="rId19"/>
    <p:sldId id="1343" r:id="rId20"/>
    <p:sldId id="1359" r:id="rId21"/>
    <p:sldId id="1361" r:id="rId22"/>
    <p:sldId id="1344" r:id="rId23"/>
    <p:sldId id="1335" r:id="rId24"/>
    <p:sldId id="1336" r:id="rId25"/>
    <p:sldId id="1337" r:id="rId26"/>
    <p:sldId id="1338" r:id="rId27"/>
    <p:sldId id="1354" r:id="rId28"/>
    <p:sldId id="1362" r:id="rId29"/>
    <p:sldId id="1363" r:id="rId30"/>
    <p:sldId id="1352" r:id="rId31"/>
    <p:sldId id="1353" r:id="rId32"/>
    <p:sldId id="1364" r:id="rId33"/>
    <p:sldId id="1355" r:id="rId34"/>
    <p:sldId id="1365" r:id="rId35"/>
    <p:sldId id="1339" r:id="rId36"/>
    <p:sldId id="1340" r:id="rId37"/>
  </p:sldIdLst>
  <p:sldSz cx="9144000" cy="6858000" type="screen4x3"/>
  <p:notesSz cx="7315200" cy="9601200"/>
  <p:custDataLst>
    <p:tags r:id="rId41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CC00"/>
    <a:srgbClr val="006699"/>
    <a:srgbClr val="3399FF"/>
    <a:srgbClr val="33CCCC"/>
    <a:srgbClr val="0099CC"/>
    <a:srgbClr val="CCECFF"/>
    <a:srgbClr val="003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1" autoAdjust="0"/>
    <p:restoredTop sz="93977" autoAdjust="0"/>
  </p:normalViewPr>
  <p:slideViewPr>
    <p:cSldViewPr>
      <p:cViewPr varScale="1">
        <p:scale>
          <a:sx n="86" d="100"/>
          <a:sy n="86" d="100"/>
        </p:scale>
        <p:origin x="-1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28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05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</a:pPr>
            <a:fld id="{F5C1DFB1-1EA2-43EE-8A31-4BE7F4FC8967}" type="slidenum">
              <a:rPr lang="en-US" sz="1200" b="0">
                <a:latin typeface="Times New Roman" pitchFamily="18" charset="0"/>
              </a:rPr>
              <a:pPr algn="r">
                <a:spcBef>
                  <a:spcPct val="0"/>
                </a:spcBef>
                <a:buClrTx/>
              </a:pPr>
              <a:t>10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547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1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9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36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8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7068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022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9469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F64A-4DC0-4BFB-B91F-50BBDBB6E9C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595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</a:pPr>
            <a:fld id="{F5C1DFB1-1EA2-43EE-8A31-4BE7F4FC8967}" type="slidenum">
              <a:rPr lang="en-US" sz="1200" b="0">
                <a:latin typeface="Times New Roman" pitchFamily="18" charset="0"/>
              </a:rPr>
              <a:pPr algn="r">
                <a:spcBef>
                  <a:spcPct val="0"/>
                </a:spcBef>
                <a:buClrTx/>
              </a:pPr>
              <a:t>27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3024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3809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36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12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0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35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3237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36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03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376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851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4671592-B04E-43E6-9CA7-AB30C4F322B2}" type="slidenum">
              <a:rPr lang="zh-CN" altLang="en-GB" smtClean="0">
                <a:cs typeface="Arial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GB" altLang="zh-CN" smtClean="0">
              <a:cs typeface="Arial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6762" cy="43164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91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5516EE-CF08-4D25-B5BD-913A44D4AD7B}" type="slidenum">
              <a:rPr lang="de-AT" altLang="en-US"/>
              <a:pPr eaLnBrk="1" hangingPunct="1"/>
              <a:t>7</a:t>
            </a:fld>
            <a:endParaRPr lang="de-AT" altLang="en-US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713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59826-7CBF-4C36-8A54-B492318E86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 dirty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 dirty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709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115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to Computing Science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810000" y="6535579"/>
            <a:ext cx="18004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Thursday 21 April 2016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cis.ksu.edu/~bhsu" TargetMode="External"/><Relationship Id="rId5" Type="http://schemas.openxmlformats.org/officeDocument/2006/relationships/hyperlink" Target="http://www.kddresearch.org/" TargetMode="External"/><Relationship Id="rId6" Type="http://schemas.openxmlformats.org/officeDocument/2006/relationships/hyperlink" Target="http://bit.ly/kstate-informatics-fs2016" TargetMode="External"/><Relationship Id="rId7" Type="http://schemas.openxmlformats.org/officeDocument/2006/relationships/hyperlink" Target="http://bit.ly/kstate-CIS115-F2014" TargetMode="External"/><Relationship Id="rId8" Type="http://schemas.openxmlformats.org/officeDocument/2006/relationships/hyperlink" Target="http://bit.ly/kstate-cgclass-infovis-VDQI" TargetMode="External"/><Relationship Id="rId9" Type="http://schemas.openxmlformats.org/officeDocument/2006/relationships/hyperlink" Target="http://bit.ly/media-arts-iupui-zajac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iacs.seas.harvard.ed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jpg"/><Relationship Id="rId5" Type="http://schemas.openxmlformats.org/officeDocument/2006/relationships/hyperlink" Target="http://www.blogschmog.net/2007/08/29/what-is-informatics/" TargetMode="External"/><Relationship Id="rId6" Type="http://schemas.openxmlformats.org/officeDocument/2006/relationships/hyperlink" Target="http://www.siam.org/students/resources/report.php" TargetMode="Externa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hyperlink" Target="http://www.blogschmog.net/2007/08/29/what-is-informatics/" TargetMode="External"/><Relationship Id="rId5" Type="http://schemas.openxmlformats.org/officeDocument/2006/relationships/hyperlink" Target="http://bit.ly/what-is-informatics-makice-2007" TargetMode="External"/><Relationship Id="rId6" Type="http://schemas.openxmlformats.org/officeDocument/2006/relationships/image" Target="../media/image11.jp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hyperlink" Target="http://www.blogschmog.net/2007/08/29/what-is-informatics/" TargetMode="External"/><Relationship Id="rId5" Type="http://schemas.openxmlformats.org/officeDocument/2006/relationships/hyperlink" Target="http://bit.ly/what-is-informatics-makice-2007" TargetMode="Externa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2.png"/><Relationship Id="rId5" Type="http://schemas.openxmlformats.org/officeDocument/2006/relationships/hyperlink" Target="http://bit.ly/digitalarts-tutorials" TargetMode="External"/><Relationship Id="rId6" Type="http://schemas.openxmlformats.org/officeDocument/2006/relationships/hyperlink" Target="http://portal.ncibi.org/gateway/" TargetMode="External"/><Relationship Id="rId7" Type="http://schemas.openxmlformats.org/officeDocument/2006/relationships/hyperlink" Target="http://bit.ly/complaw-citation-net" TargetMode="External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hyperlink" Target="http://bit.ly/16Se1" TargetMode="Externa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hyperlink" Target="http://en.wikipedia.org/wiki/Thematic_map" TargetMode="External"/><Relationship Id="rId5" Type="http://schemas.openxmlformats.org/officeDocument/2006/relationships/hyperlink" Target="http://bit.ly/16Se1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://bit.ly/ftHhd4" TargetMode="Externa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://fingolfin.user.cis.ksu.edu/timemap2g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healthmap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healthmap.org/" TargetMode="Externa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bit.ly/datamining-target-teenpreg" TargetMode="External"/><Relationship Id="rId5" Type="http://schemas.openxmlformats.org/officeDocument/2006/relationships/hyperlink" Target="http://bit.ly/datamining-ethics-teenpreg" TargetMode="External"/><Relationship Id="rId6" Type="http://schemas.openxmlformats.org/officeDocument/2006/relationships/hyperlink" Target="http://bit.ly/seeing-stat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hyperlink" Target="http://en.wikipedia.org/wiki/Humanities" TargetMode="External"/><Relationship Id="rId5" Type="http://schemas.openxmlformats.org/officeDocument/2006/relationships/hyperlink" Target="http://sites.library.northwestern.edu/dh/" TargetMode="External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7.jpg"/><Relationship Id="rId5" Type="http://schemas.openxmlformats.org/officeDocument/2006/relationships/hyperlink" Target="http://creativearts.spps.org/media_arts" TargetMode="External"/><Relationship Id="rId6" Type="http://schemas.openxmlformats.org/officeDocument/2006/relationships/image" Target="../media/image28.png"/><Relationship Id="rId7" Type="http://schemas.openxmlformats.org/officeDocument/2006/relationships/hyperlink" Target="http://bit.ly/dmpa-blog" TargetMode="External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9.jpeg"/><Relationship Id="rId5" Type="http://schemas.openxmlformats.org/officeDocument/2006/relationships/hyperlink" Target="http://bit.ly/NLP-image" TargetMode="External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en.wikipedia.org/wiki/Electronic_health_recor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hyperlink" Target="http://en.wikipedia.org/wiki/Electronic_health_record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bit.ly/bigdata-tutorial-grobelnik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igdata-tutorial-grobelnik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hat-is-big-data-hp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bit.ly/mapreduce-intro-setiawa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>
                <a:hlinkClick r:id="rId4"/>
              </a:rPr>
              <a:t>http://www.cis.ksu.edu/~bhsu</a:t>
            </a:r>
            <a:r>
              <a:rPr lang="en-US" sz="2000" dirty="0" smtClean="0"/>
              <a:t>  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 smtClean="0">
              <a:hlinkClick r:id="rId5"/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Laboratory for Knowledge Discovery in Databases</a:t>
            </a:r>
            <a:endParaRPr lang="en-US" sz="1600" dirty="0" smtClean="0">
              <a:hlinkClick r:id="rId5"/>
            </a:endParaRP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http://www.kddresearch.org</a:t>
            </a:r>
            <a:r>
              <a:rPr lang="en-US" sz="1600" dirty="0" smtClean="0"/>
              <a:t> 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This talk is: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bit.ly/kstate-informatics-fs2016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Other resources: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bit.ly/kstate-CIS115-F2014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Visualization intro: </a:t>
            </a:r>
            <a:r>
              <a:rPr lang="en-US" sz="1600" dirty="0" smtClean="0">
                <a:latin typeface="Arial"/>
                <a:cs typeface="Arial"/>
                <a:hlinkClick r:id="rId8"/>
              </a:rPr>
              <a:t>http</a:t>
            </a:r>
            <a:r>
              <a:rPr lang="en-US" sz="1600" dirty="0">
                <a:latin typeface="Arial"/>
                <a:cs typeface="Arial"/>
                <a:hlinkClick r:id="rId8"/>
              </a:rPr>
              <a:t>://</a:t>
            </a:r>
            <a:r>
              <a:rPr lang="en-US" sz="1600" dirty="0" smtClean="0">
                <a:latin typeface="Arial"/>
                <a:cs typeface="Arial"/>
                <a:hlinkClick r:id="rId8"/>
              </a:rPr>
              <a:t>bit.ly/kstate-cgclass-infovis-VDQI</a:t>
            </a:r>
            <a:r>
              <a:rPr lang="en-US" sz="16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On studying media arts (IUPUI): </a:t>
            </a: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bit.ly/media-arts-iupui-zajac</a:t>
            </a:r>
            <a:r>
              <a:rPr lang="en-US" sz="1600" dirty="0">
                <a:latin typeface="Arial"/>
                <a:cs typeface="Arial"/>
              </a:rPr>
              <a:t> </a:t>
            </a:r>
            <a:endParaRPr lang="en-US" sz="1600" dirty="0" smtClean="0">
              <a:latin typeface="Arial"/>
              <a:cs typeface="Arial"/>
            </a:endParaRPr>
          </a:p>
          <a:p>
            <a:pPr marL="342900" indent="-342900" algn="ctr">
              <a:buClr>
                <a:srgbClr val="5B0DAA"/>
              </a:buClr>
            </a:pP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721149" y="1143000"/>
            <a:ext cx="6330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Informatics, Data Science, Big Data: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Topics, Applications, and Careers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CIS 115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Introduction to Computing Science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965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Jobs! Careers in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Data Science &amp; Informatics</a:t>
            </a:r>
            <a:endParaRPr lang="en-US" sz="32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233487"/>
            <a:ext cx="7810500" cy="4391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867400"/>
            <a:ext cx="589751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2010 – 2014, Harvard Institute for Applied Computational Science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iacs.seas.harvard.edu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7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What Is Informatics?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400" dirty="0" smtClean="0">
                <a:solidFill>
                  <a:srgbClr val="C00000"/>
                </a:solidFill>
              </a:rPr>
              <a:t>Informatics as Applied Computing: Building Blocks 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400" dirty="0" smtClean="0">
                <a:solidFill>
                  <a:srgbClr val="0000CC"/>
                </a:solidFill>
              </a:rPr>
              <a:t>Information &amp; Knowledge </a:t>
            </a:r>
            <a:r>
              <a:rPr lang="en-US" sz="2400" u="sng" dirty="0" smtClean="0">
                <a:solidFill>
                  <a:srgbClr val="0000CC"/>
                </a:solidFill>
              </a:rPr>
              <a:t>Management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400" u="sng" dirty="0" smtClean="0">
                <a:solidFill>
                  <a:srgbClr val="0000CC"/>
                </a:solidFill>
              </a:rPr>
              <a:t>Analytics</a:t>
            </a:r>
            <a:r>
              <a:rPr lang="en-US" sz="2400" dirty="0" smtClean="0">
                <a:solidFill>
                  <a:srgbClr val="0000CC"/>
                </a:solidFill>
              </a:rPr>
              <a:t>: Applied Data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400" u="sng" dirty="0">
                <a:solidFill>
                  <a:srgbClr val="0000CC"/>
                </a:solidFill>
              </a:rPr>
              <a:t>Systems</a:t>
            </a:r>
            <a:r>
              <a:rPr lang="en-US" sz="2400" dirty="0">
                <a:solidFill>
                  <a:srgbClr val="0000CC"/>
                </a:solidFill>
              </a:rPr>
              <a:t>: Info Technology </a:t>
            </a:r>
            <a:r>
              <a:rPr lang="en-US" sz="2400" dirty="0" smtClean="0">
                <a:solidFill>
                  <a:srgbClr val="0000CC"/>
                </a:solidFill>
              </a:rPr>
              <a:t>– Software &amp; Techniques</a:t>
            </a:r>
            <a:endParaRPr lang="en-US" sz="2400" u="sng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400" dirty="0" smtClean="0">
                <a:solidFill>
                  <a:srgbClr val="C00000"/>
                </a:solidFill>
              </a:rPr>
              <a:t>Aspects: Lowe (Stanford); </a:t>
            </a:r>
            <a:r>
              <a:rPr lang="en-US" sz="2400" dirty="0" err="1" smtClean="0">
                <a:solidFill>
                  <a:srgbClr val="C00000"/>
                </a:solidFill>
              </a:rPr>
              <a:t>Zitner</a:t>
            </a:r>
            <a:r>
              <a:rPr lang="en-US" sz="2400" dirty="0" smtClean="0">
                <a:solidFill>
                  <a:srgbClr val="C00000"/>
                </a:solidFill>
              </a:rPr>
              <a:t> (Dalhousie)</a:t>
            </a:r>
            <a:endParaRPr lang="en-US" sz="24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400" dirty="0" smtClean="0">
                <a:solidFill>
                  <a:srgbClr val="0000CC"/>
                </a:solidFill>
              </a:rPr>
              <a:t>Practice: Products, Strategy, Clinical Care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400" dirty="0" smtClean="0">
                <a:solidFill>
                  <a:srgbClr val="0000CC"/>
                </a:solidFill>
              </a:rPr>
              <a:t>Applications &amp; Services</a:t>
            </a:r>
          </a:p>
          <a:p>
            <a:pPr marL="1257300" lvl="2" indent="-34290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Analytics: Seeing Emerging Issues &amp; Trends</a:t>
            </a:r>
          </a:p>
          <a:p>
            <a:pPr marL="1257300" lvl="2" indent="-34290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Decision Support: Recommendations &amp; More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400" dirty="0" smtClean="0">
                <a:solidFill>
                  <a:srgbClr val="0000CC"/>
                </a:solidFill>
              </a:rPr>
              <a:t>Research: Basic &amp; Applied Science, Development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400" dirty="0" smtClean="0">
                <a:solidFill>
                  <a:srgbClr val="0000CC"/>
                </a:solidFill>
              </a:rPr>
              <a:t>Education: Engaging STEM, Digital Humanities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01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Applied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C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omputational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ciences &amp;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ngineering (CSE)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2999"/>
            <a:ext cx="4572000" cy="4362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" y="5834491"/>
            <a:ext cx="59817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© 2006, Society for Industrial and Applied Mathematics (SIAM)</a:t>
            </a:r>
            <a:endParaRPr lang="en-US" dirty="0" smtClean="0">
              <a:hlinkClick r:id="rId5"/>
            </a:endParaRP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www.siam.org/students/resources/report.php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06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Informatics &amp; Computing Science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5834491"/>
            <a:ext cx="59817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© 2007 K. </a:t>
            </a:r>
            <a:r>
              <a:rPr lang="en-US" dirty="0" err="1" smtClean="0"/>
              <a:t>Makice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5"/>
              </a:rPr>
              <a:t>http://bit.ly/what-is-informatics-makice-2007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46200"/>
            <a:ext cx="5715000" cy="416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73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Technology </a:t>
            </a:r>
            <a:r>
              <a:rPr lang="en-US" sz="2000" dirty="0">
                <a:solidFill>
                  <a:srgbClr val="C00000"/>
                </a:solidFill>
              </a:rPr>
              <a:t>impacting </a:t>
            </a:r>
            <a:r>
              <a:rPr lang="en-US" sz="2000" dirty="0" smtClean="0">
                <a:solidFill>
                  <a:srgbClr val="C00000"/>
                </a:solidFill>
              </a:rPr>
              <a:t>Information: </a:t>
            </a:r>
            <a:r>
              <a:rPr lang="en-US" sz="2000" b="0" dirty="0" smtClean="0">
                <a:solidFill>
                  <a:srgbClr val="C00000"/>
                </a:solidFill>
              </a:rPr>
              <a:t>Extracting </a:t>
            </a:r>
            <a:r>
              <a:rPr lang="en-US" sz="2000" b="0" dirty="0">
                <a:solidFill>
                  <a:srgbClr val="C00000"/>
                </a:solidFill>
              </a:rPr>
              <a:t>meaning </a:t>
            </a:r>
            <a:r>
              <a:rPr lang="en-US" sz="2000" b="0" dirty="0" smtClean="0">
                <a:solidFill>
                  <a:srgbClr val="C00000"/>
                </a:solidFill>
              </a:rPr>
              <a:t>from large </a:t>
            </a:r>
            <a:r>
              <a:rPr lang="en-US" sz="2000" b="0" dirty="0">
                <a:solidFill>
                  <a:srgbClr val="C00000"/>
                </a:solidFill>
              </a:rPr>
              <a:t>data </a:t>
            </a:r>
            <a:r>
              <a:rPr lang="en-US" sz="2000" b="0" dirty="0" smtClean="0">
                <a:solidFill>
                  <a:srgbClr val="C00000"/>
                </a:solidFill>
              </a:rPr>
              <a:t>sets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Information </a:t>
            </a:r>
            <a:r>
              <a:rPr lang="en-US" sz="2000" dirty="0">
                <a:solidFill>
                  <a:srgbClr val="C00000"/>
                </a:solidFill>
              </a:rPr>
              <a:t>impacting </a:t>
            </a:r>
            <a:r>
              <a:rPr lang="en-US" sz="2000" dirty="0" smtClean="0">
                <a:solidFill>
                  <a:srgbClr val="C00000"/>
                </a:solidFill>
              </a:rPr>
              <a:t>Technology: </a:t>
            </a:r>
            <a:r>
              <a:rPr lang="en-US" sz="2000" b="0" dirty="0" smtClean="0">
                <a:solidFill>
                  <a:srgbClr val="C00000"/>
                </a:solidFill>
              </a:rPr>
              <a:t>Innovation </a:t>
            </a:r>
            <a:r>
              <a:rPr lang="en-US" sz="2000" b="0" dirty="0">
                <a:solidFill>
                  <a:srgbClr val="C00000"/>
                </a:solidFill>
              </a:rPr>
              <a:t>to technology driven by new data </a:t>
            </a:r>
            <a:r>
              <a:rPr lang="en-US" sz="2000" b="0" dirty="0" smtClean="0">
                <a:solidFill>
                  <a:srgbClr val="C00000"/>
                </a:solidFill>
              </a:rPr>
              <a:t>collections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People </a:t>
            </a:r>
            <a:r>
              <a:rPr lang="en-US" sz="2000" dirty="0">
                <a:solidFill>
                  <a:srgbClr val="C00000"/>
                </a:solidFill>
              </a:rPr>
              <a:t>impacting </a:t>
            </a:r>
            <a:r>
              <a:rPr lang="en-US" sz="2000" dirty="0" smtClean="0">
                <a:solidFill>
                  <a:srgbClr val="C00000"/>
                </a:solidFill>
              </a:rPr>
              <a:t>Information</a:t>
            </a:r>
            <a:r>
              <a:rPr lang="en-US" sz="2000" b="0" dirty="0" smtClean="0">
                <a:solidFill>
                  <a:srgbClr val="C00000"/>
                </a:solidFill>
              </a:rPr>
              <a:t>: Creating, manipulating </a:t>
            </a:r>
            <a:r>
              <a:rPr lang="en-US" sz="2000" b="0" dirty="0">
                <a:solidFill>
                  <a:srgbClr val="C00000"/>
                </a:solidFill>
              </a:rPr>
              <a:t>content to produce new informational </a:t>
            </a:r>
            <a:r>
              <a:rPr lang="en-US" sz="2000" b="0" dirty="0" smtClean="0">
                <a:solidFill>
                  <a:srgbClr val="C00000"/>
                </a:solidFill>
              </a:rPr>
              <a:t>value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Information </a:t>
            </a:r>
            <a:r>
              <a:rPr lang="en-US" sz="2000" dirty="0">
                <a:solidFill>
                  <a:srgbClr val="C00000"/>
                </a:solidFill>
              </a:rPr>
              <a:t>impacting </a:t>
            </a:r>
            <a:r>
              <a:rPr lang="en-US" sz="2000" dirty="0" smtClean="0">
                <a:solidFill>
                  <a:srgbClr val="C00000"/>
                </a:solidFill>
              </a:rPr>
              <a:t>People:</a:t>
            </a:r>
            <a:r>
              <a:rPr lang="en-US" sz="2000" b="0" dirty="0">
                <a:solidFill>
                  <a:srgbClr val="C00000"/>
                </a:solidFill>
              </a:rPr>
              <a:t> </a:t>
            </a:r>
            <a:r>
              <a:rPr lang="en-US" sz="2000" b="0" dirty="0" smtClean="0">
                <a:solidFill>
                  <a:srgbClr val="C00000"/>
                </a:solidFill>
              </a:rPr>
              <a:t>Connections </a:t>
            </a:r>
            <a:r>
              <a:rPr lang="en-US" sz="2000" b="0" dirty="0">
                <a:solidFill>
                  <a:srgbClr val="C00000"/>
                </a:solidFill>
              </a:rPr>
              <a:t>made or strengthened through </a:t>
            </a:r>
            <a:r>
              <a:rPr lang="en-US" sz="2000" b="0" dirty="0" smtClean="0">
                <a:solidFill>
                  <a:srgbClr val="C00000"/>
                </a:solidFill>
              </a:rPr>
              <a:t>aggregation </a:t>
            </a:r>
            <a:r>
              <a:rPr lang="en-US" sz="2000" b="0" dirty="0">
                <a:solidFill>
                  <a:srgbClr val="C00000"/>
                </a:solidFill>
              </a:rPr>
              <a:t>of existing </a:t>
            </a:r>
            <a:r>
              <a:rPr lang="en-US" sz="2000" b="0" dirty="0" smtClean="0">
                <a:solidFill>
                  <a:srgbClr val="C00000"/>
                </a:solidFill>
              </a:rPr>
              <a:t>information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People </a:t>
            </a:r>
            <a:r>
              <a:rPr lang="en-US" sz="2000" dirty="0">
                <a:solidFill>
                  <a:srgbClr val="C00000"/>
                </a:solidFill>
              </a:rPr>
              <a:t>impacting </a:t>
            </a:r>
            <a:r>
              <a:rPr lang="en-US" sz="2000" dirty="0" smtClean="0">
                <a:solidFill>
                  <a:srgbClr val="C00000"/>
                </a:solidFill>
              </a:rPr>
              <a:t>Technology</a:t>
            </a:r>
            <a:r>
              <a:rPr lang="en-US" sz="2000" b="0" dirty="0" smtClean="0">
                <a:solidFill>
                  <a:srgbClr val="C00000"/>
                </a:solidFill>
              </a:rPr>
              <a:t>: Social and political policy that affects access to and development of technology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Technology </a:t>
            </a:r>
            <a:r>
              <a:rPr lang="en-US" sz="2000" dirty="0">
                <a:solidFill>
                  <a:srgbClr val="C00000"/>
                </a:solidFill>
              </a:rPr>
              <a:t>impacting </a:t>
            </a:r>
            <a:r>
              <a:rPr lang="en-US" sz="2000" dirty="0" smtClean="0">
                <a:solidFill>
                  <a:srgbClr val="C00000"/>
                </a:solidFill>
              </a:rPr>
              <a:t>People</a:t>
            </a:r>
            <a:r>
              <a:rPr lang="en-US" sz="2000" b="0" dirty="0" smtClean="0">
                <a:solidFill>
                  <a:srgbClr val="C00000"/>
                </a:solidFill>
              </a:rPr>
              <a:t>: The </a:t>
            </a:r>
            <a:r>
              <a:rPr lang="en-US" sz="2000" b="0" dirty="0">
                <a:solidFill>
                  <a:srgbClr val="C00000"/>
                </a:solidFill>
              </a:rPr>
              <a:t>cultural changes resulting from the introduction and use of technology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Informatics &amp; Computing Science 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" y="5834491"/>
            <a:ext cx="59817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© 2007 K. </a:t>
            </a:r>
            <a:r>
              <a:rPr lang="en-US" dirty="0" err="1" smtClean="0"/>
              <a:t>Makice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5"/>
              </a:rPr>
              <a:t>http://bit.ly/what-is-informatics-makice-2007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1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Domains: arts, </a:t>
            </a:r>
            <a:r>
              <a:rPr lang="en-US" sz="2000" dirty="0">
                <a:solidFill>
                  <a:srgbClr val="FF0000"/>
                </a:solidFill>
              </a:rPr>
              <a:t>sciences, medicine</a:t>
            </a:r>
            <a:r>
              <a:rPr lang="en-US" sz="2000" dirty="0" smtClean="0">
                <a:solidFill>
                  <a:srgbClr val="FF0000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Informatics in Many Domains: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Arts, Sciences, Medicine,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3" y="1471487"/>
            <a:ext cx="2580309" cy="2330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845254"/>
            <a:ext cx="2815194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Digital Arts</a:t>
            </a:r>
            <a:endParaRPr lang="en-US" dirty="0" smtClean="0">
              <a:solidFill>
                <a:srgbClr val="C00000"/>
              </a:solidFill>
              <a:hlinkClick r:id="rId5"/>
            </a:endParaRPr>
          </a:p>
          <a:p>
            <a:pPr algn="ctr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bit.ly/digitalarts-tutorials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15286" y="3572178"/>
            <a:ext cx="4052713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Computational Medicine, Heath, &amp; Biology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(Bioinformatics &amp; Medical/Health Informatics)</a:t>
            </a:r>
            <a:endParaRPr lang="en-US" dirty="0" smtClean="0">
              <a:solidFill>
                <a:srgbClr val="00B050"/>
              </a:solidFill>
              <a:hlinkClick r:id="rId5"/>
            </a:endParaRPr>
          </a:p>
          <a:p>
            <a:pPr algn="ctr"/>
            <a:r>
              <a:rPr lang="en-US" dirty="0">
                <a:hlinkClick r:id="rId6"/>
              </a:rPr>
              <a:t>http://portal.ncibi.org/gateway</a:t>
            </a:r>
            <a:r>
              <a:rPr lang="en-US" dirty="0" smtClean="0">
                <a:hlinkClick r:id="rId6"/>
              </a:rPr>
              <a:t>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89319" y="5758291"/>
            <a:ext cx="298351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Computational Law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hlinkClick r:id="rId5"/>
            </a:endParaRPr>
          </a:p>
          <a:p>
            <a:pPr algn="ctr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bit.ly/complaw-citation-net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93" y="1143000"/>
            <a:ext cx="4404881" cy="23650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21582" y="4767691"/>
            <a:ext cx="2773516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Citation Network of</a:t>
            </a: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U.S. Supreme Court Decisions</a:t>
            </a: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Bommarito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 al.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2010)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8" y="4953000"/>
            <a:ext cx="4748092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34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43600"/>
            <a:ext cx="6629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D03200"/>
                </a:solidFill>
              </a:rPr>
              <a:t>Adapted from book material © 2001 E. R. </a:t>
            </a:r>
            <a:r>
              <a:rPr lang="en-US" sz="1200" dirty="0" err="1" smtClean="0">
                <a:solidFill>
                  <a:srgbClr val="D03200"/>
                </a:solidFill>
              </a:rPr>
              <a:t>Tufte</a:t>
            </a:r>
            <a:r>
              <a:rPr lang="en-US" sz="1200" dirty="0" smtClean="0">
                <a:solidFill>
                  <a:srgbClr val="D03200"/>
                </a:solidFill>
              </a:rPr>
              <a:t>, Yale University</a:t>
            </a:r>
          </a:p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D03200"/>
                </a:solidFill>
              </a:rPr>
              <a:t>The Visual Display of Quantitative Information, </a:t>
            </a:r>
            <a:r>
              <a:rPr lang="en-US" sz="1200" dirty="0" smtClean="0">
                <a:solidFill>
                  <a:srgbClr val="D03200"/>
                </a:solidFill>
              </a:rPr>
              <a:t>Graphics Press: </a:t>
            </a:r>
            <a:r>
              <a:rPr lang="en-US" sz="1200" dirty="0" smtClean="0">
                <a:solidFill>
                  <a:srgbClr val="D03200"/>
                </a:solidFill>
                <a:hlinkClick r:id="rId4"/>
              </a:rPr>
              <a:t>http://bit.ly/16Se1</a:t>
            </a:r>
            <a:endParaRPr lang="en-US" sz="1200" dirty="0" smtClean="0">
              <a:solidFill>
                <a:srgbClr val="D032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i="1" dirty="0" smtClean="0">
                <a:solidFill>
                  <a:srgbClr val="800000"/>
                </a:solidFill>
              </a:rPr>
              <a:t>Wikipedia</a:t>
            </a:r>
            <a:r>
              <a:rPr lang="en-US" sz="1800" dirty="0" smtClean="0">
                <a:solidFill>
                  <a:srgbClr val="800000"/>
                </a:solidFill>
              </a:rPr>
              <a:t>: “Using Images, Diagrams, Animations to Communicate”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Images: illustrations; photographs, especially modified photos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Diagrams: structural diagrams, blueprints, plots &amp; charts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Animations: based on simulation or other specifications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Includes, But Not Limited to, Statistical Graphics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Kinds of Visualization (Often Abbreviated “Vis” </a:t>
            </a:r>
            <a:r>
              <a:rPr lang="en-US" sz="1800" i="1" dirty="0" smtClean="0">
                <a:solidFill>
                  <a:srgbClr val="800000"/>
                </a:solidFill>
              </a:rPr>
              <a:t>cf.</a:t>
            </a:r>
            <a:r>
              <a:rPr lang="en-US" sz="1800" dirty="0" smtClean="0">
                <a:solidFill>
                  <a:srgbClr val="800000"/>
                </a:solidFill>
              </a:rPr>
              <a:t> IEEE </a:t>
            </a:r>
            <a:r>
              <a:rPr lang="en-US" sz="1800" dirty="0" err="1" smtClean="0">
                <a:solidFill>
                  <a:srgbClr val="800000"/>
                </a:solidFill>
              </a:rPr>
              <a:t>InfoVis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Scientific</a:t>
            </a:r>
            <a:r>
              <a:rPr lang="en-US" sz="1800" dirty="0" smtClean="0">
                <a:solidFill>
                  <a:srgbClr val="0000CC"/>
                </a:solidFill>
              </a:rPr>
              <a:t>: transformation, representation of data for exploration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Data</a:t>
            </a:r>
            <a:r>
              <a:rPr lang="en-US" sz="1800" dirty="0" smtClean="0">
                <a:solidFill>
                  <a:srgbClr val="0000CC"/>
                </a:solidFill>
              </a:rPr>
              <a:t>: schematic form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relational database form (</a:t>
            </a:r>
            <a:r>
              <a:rPr lang="en-US" sz="1800" dirty="0" err="1" smtClean="0">
                <a:solidFill>
                  <a:srgbClr val="0000CC"/>
                </a:solidFill>
              </a:rPr>
              <a:t>tuples</a:t>
            </a:r>
            <a:r>
              <a:rPr lang="en-US" sz="1800" dirty="0" smtClean="0">
                <a:solidFill>
                  <a:srgbClr val="0000CC"/>
                </a:solidFill>
              </a:rPr>
              <a:t> of attribute values)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“Data </a:t>
            </a:r>
            <a:r>
              <a:rPr lang="en-US" sz="1800" dirty="0" err="1" smtClean="0">
                <a:solidFill>
                  <a:srgbClr val="0000CC"/>
                </a:solidFill>
              </a:rPr>
              <a:t>vis</a:t>
            </a:r>
            <a:r>
              <a:rPr lang="en-US" sz="1800" dirty="0" smtClean="0">
                <a:solidFill>
                  <a:srgbClr val="0000CC"/>
                </a:solidFill>
              </a:rPr>
              <a:t>” often synonymous with “statistical </a:t>
            </a:r>
            <a:r>
              <a:rPr lang="en-US" sz="1800" dirty="0" err="1" smtClean="0">
                <a:solidFill>
                  <a:srgbClr val="0000CC"/>
                </a:solidFill>
              </a:rPr>
              <a:t>vis</a:t>
            </a:r>
            <a:r>
              <a:rPr lang="en-US" sz="1800" dirty="0" smtClean="0">
                <a:solidFill>
                  <a:srgbClr val="0000CC"/>
                </a:solidFill>
              </a:rPr>
              <a:t>”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Information</a:t>
            </a:r>
            <a:r>
              <a:rPr lang="en-US" sz="1800" dirty="0" smtClean="0">
                <a:solidFill>
                  <a:srgbClr val="0000CC"/>
                </a:solidFill>
              </a:rPr>
              <a:t>: spectrum from “raw data” to “info”, “knowledge”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Premise: info more structured, organized, abstract than data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Emphasis on computational tools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Working with (especially analyzing) large data sets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28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FF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FF0000"/>
                </a:solidFill>
              </a:rPr>
              <a:t>Motivating Areas, Examples, Sources 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FF0000"/>
                </a:solidFill>
              </a:rPr>
              <a:t>The Ghost Map</a:t>
            </a:r>
            <a:endParaRPr lang="en-US" sz="2000" i="1" baseline="30000" dirty="0" smtClean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Data Maps: Visual Presentation of Variables over Region (</a:t>
            </a:r>
            <a:r>
              <a:rPr lang="en-US" sz="1800" i="1" dirty="0" smtClean="0">
                <a:solidFill>
                  <a:srgbClr val="800000"/>
                </a:solidFill>
              </a:rPr>
              <a:t>e.g.</a:t>
            </a:r>
            <a:r>
              <a:rPr lang="en-US" sz="1800" dirty="0" smtClean="0">
                <a:solidFill>
                  <a:srgbClr val="800000"/>
                </a:solidFill>
              </a:rPr>
              <a:t>, Spatial)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Thematic Map: Shows Topic (Theme) Referenced by Geographic Area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Wikipedia: </a:t>
            </a:r>
            <a:r>
              <a:rPr lang="en-US" sz="1800" dirty="0" smtClean="0">
                <a:hlinkClick r:id="rId4"/>
              </a:rPr>
              <a:t>http://en.wikipedia.org/wiki/Thematic_map</a:t>
            </a:r>
            <a:endParaRPr lang="en-US" sz="1800" dirty="0" smtClean="0"/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Example: 2010 UNAIDS Report on Global HIV Infection Rates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/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Thematic Maps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43600"/>
            <a:ext cx="6629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D03200"/>
                </a:solidFill>
              </a:rPr>
              <a:t>Inspired by book material © 2001 E. R. </a:t>
            </a:r>
            <a:r>
              <a:rPr lang="en-US" sz="1200" dirty="0" err="1" smtClean="0">
                <a:solidFill>
                  <a:srgbClr val="D03200"/>
                </a:solidFill>
              </a:rPr>
              <a:t>Tufte</a:t>
            </a:r>
            <a:r>
              <a:rPr lang="en-US" sz="1200" dirty="0" smtClean="0">
                <a:solidFill>
                  <a:srgbClr val="D03200"/>
                </a:solidFill>
              </a:rPr>
              <a:t>, Yale University</a:t>
            </a:r>
          </a:p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D03200"/>
                </a:solidFill>
              </a:rPr>
              <a:t>The Visual Display of Quantitative Information, </a:t>
            </a:r>
            <a:r>
              <a:rPr lang="en-US" sz="1200" dirty="0" smtClean="0">
                <a:solidFill>
                  <a:srgbClr val="D03200"/>
                </a:solidFill>
              </a:rPr>
              <a:t>Graphics Press: </a:t>
            </a:r>
            <a:r>
              <a:rPr lang="en-US" sz="1200" dirty="0" smtClean="0">
                <a:solidFill>
                  <a:srgbClr val="D03200"/>
                </a:solidFill>
                <a:hlinkClick r:id="rId5"/>
              </a:rPr>
              <a:t>http://bit.ly/16Se1</a:t>
            </a:r>
            <a:endParaRPr lang="en-US" sz="1200" dirty="0" smtClean="0">
              <a:solidFill>
                <a:srgbClr val="D032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07360" y="2438400"/>
            <a:ext cx="7852989" cy="3429000"/>
            <a:chOff x="1107360" y="2438400"/>
            <a:chExt cx="7852989" cy="3429000"/>
          </a:xfrm>
        </p:grpSpPr>
        <p:pic>
          <p:nvPicPr>
            <p:cNvPr id="9" name="Picture 8" descr="ThematicMap-UNAIDS-HIV-2010-half_siz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7360" y="2438400"/>
              <a:ext cx="5750640" cy="34290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010400" y="3467221"/>
              <a:ext cx="1949949" cy="1371359"/>
              <a:chOff x="7010400" y="3352800"/>
              <a:chExt cx="1949949" cy="137135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44013" y="3352800"/>
                <a:ext cx="12827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1000" dirty="0" smtClean="0">
                    <a:solidFill>
                      <a:srgbClr val="FF0000"/>
                    </a:solidFill>
                  </a:rPr>
                  <a:t>© 2010, </a:t>
                </a:r>
                <a:r>
                  <a:rPr lang="en-US" sz="1000" dirty="0" err="1" smtClean="0">
                    <a:solidFill>
                      <a:srgbClr val="FF0000"/>
                    </a:solidFill>
                  </a:rPr>
                  <a:t>UNAids</a:t>
                </a:r>
                <a:endParaRPr lang="en-US" sz="1000" dirty="0" smtClean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1000" dirty="0" smtClean="0">
                    <a:solidFill>
                      <a:srgbClr val="FF0000"/>
                    </a:solidFill>
                    <a:hlinkClick r:id="rId7"/>
                  </a:rPr>
                  <a:t>http://bit.ly/ftHhd4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8" name="Picture 7" descr="UNAIDS-logo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010400" y="3886200"/>
                <a:ext cx="1949949" cy="342299"/>
              </a:xfrm>
              <a:prstGeom prst="rect">
                <a:avLst/>
              </a:prstGeom>
            </p:spPr>
          </p:pic>
          <p:pic>
            <p:nvPicPr>
              <p:cNvPr id="10" name="Picture 9" descr="WHO-logo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375775" y="4343400"/>
                <a:ext cx="1219199" cy="380759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876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5917049"/>
            <a:ext cx="52578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99"/>
                </a:solidFill>
              </a:rPr>
              <a:t>See also: Johnson, S. (2006). </a:t>
            </a:r>
            <a:r>
              <a:rPr lang="en-US" i="1" dirty="0" smtClean="0">
                <a:solidFill>
                  <a:srgbClr val="006699"/>
                </a:solidFill>
              </a:rPr>
              <a:t>The Ghost Map.</a:t>
            </a:r>
          </a:p>
          <a:p>
            <a:r>
              <a:rPr lang="en-US" dirty="0" smtClean="0">
                <a:solidFill>
                  <a:srgbClr val="006699"/>
                </a:solidFill>
              </a:rPr>
              <a:t>2014 Kansas State Book Network (KSBN) Common Reader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i="1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The Ghost Map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:19</a:t>
            </a:r>
            <a:r>
              <a:rPr lang="en-US" sz="2800" kern="0" baseline="3000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 Century Info Vis &amp; Public Health Policy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69" y="1066800"/>
            <a:ext cx="6784331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401" y="4527302"/>
            <a:ext cx="842599" cy="1263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715000"/>
            <a:ext cx="1905000" cy="69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0" y="2524780"/>
            <a:ext cx="91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Snow, J. (1854)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8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07780" y="5317426"/>
            <a:ext cx="5131020" cy="1083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Based on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NLP Group NER Toolkit</a:t>
            </a:r>
            <a:r>
              <a:rPr lang="en-US" dirty="0" smtClean="0">
                <a:solidFill>
                  <a:srgbClr val="FF0000"/>
                </a:solidFill>
              </a:rPr>
              <a:t> © 2005-2010 Stanford University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8000"/>
                </a:solidFill>
              </a:rPr>
              <a:t>Simile</a:t>
            </a:r>
            <a:r>
              <a:rPr lang="en-US" dirty="0" smtClean="0">
                <a:solidFill>
                  <a:srgbClr val="008000"/>
                </a:solidFill>
              </a:rPr>
              <a:t> © 2003-2010 Massachusetts Institute of Technology</a:t>
            </a:r>
            <a:endParaRPr lang="en-US" i="1" dirty="0" smtClean="0">
              <a:solidFill>
                <a:srgbClr val="008000"/>
              </a:solidFill>
            </a:endParaRPr>
          </a:p>
          <a:p>
            <a:r>
              <a:rPr lang="en-US" i="1" dirty="0" smtClean="0">
                <a:solidFill>
                  <a:schemeClr val="accent2"/>
                </a:solidFill>
              </a:rPr>
              <a:t>Google Maps </a:t>
            </a:r>
            <a:r>
              <a:rPr lang="en-US" dirty="0" smtClean="0">
                <a:solidFill>
                  <a:schemeClr val="accent2"/>
                </a:solidFill>
              </a:rPr>
              <a:t>© 2007-2010 Tele Atlas, Inc. and Google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chemeClr val="accent2"/>
                </a:solidFill>
              </a:rPr>
              <a:t>Inc.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21</a:t>
            </a:r>
            <a:r>
              <a:rPr lang="en-US" sz="2800" kern="0" baseline="3000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 Century Thematic Mapping: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Summarizing News from The Web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6705600" cy="261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/>
        </p:nvGrpSpPr>
        <p:grpSpPr>
          <a:xfrm>
            <a:off x="3429000" y="2362200"/>
            <a:ext cx="5562600" cy="3048000"/>
            <a:chOff x="3429000" y="2362200"/>
            <a:chExt cx="5562600" cy="304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2362200"/>
              <a:ext cx="5562600" cy="2773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250597" y="5102423"/>
              <a:ext cx="39194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hlinkClick r:id="rId5"/>
                </a:rPr>
                <a:t>http://fingolfin.user.cis.ksu.edu/timemap2gs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52958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08" y="1219200"/>
            <a:ext cx="851019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609600" y="5758291"/>
            <a:ext cx="42672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CC"/>
                </a:solidFill>
                <a:hlinkClick r:id="rId4"/>
              </a:rPr>
              <a:t>http://healthmap.org</a:t>
            </a:r>
            <a:endParaRPr lang="en-US" dirty="0" smtClean="0">
              <a:solidFill>
                <a:srgbClr val="0099CC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© 2006 – 2013 Brownstein, J. &amp; </a:t>
            </a:r>
            <a:r>
              <a:rPr lang="en-US" dirty="0" err="1" smtClean="0">
                <a:solidFill>
                  <a:srgbClr val="008000"/>
                </a:solidFill>
              </a:rPr>
              <a:t>Freifeld</a:t>
            </a:r>
            <a:r>
              <a:rPr lang="en-US" dirty="0" smtClean="0">
                <a:solidFill>
                  <a:srgbClr val="008000"/>
                </a:solidFill>
              </a:rPr>
              <a:t>, C.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Thematic Mapping in </a:t>
            </a:r>
            <a:r>
              <a:rPr lang="en-US" sz="2800" i="1" kern="0" dirty="0" err="1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HealthMap</a:t>
            </a:r>
            <a:r>
              <a:rPr lang="en-US" sz="2800" i="1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[1]: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Outbreaks in Google Maps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799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620000" cy="3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609600" y="5758291"/>
            <a:ext cx="42672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CC"/>
                </a:solidFill>
                <a:hlinkClick r:id="rId4"/>
              </a:rPr>
              <a:t>http://healthmap.org</a:t>
            </a:r>
            <a:endParaRPr lang="en-US" dirty="0" smtClean="0">
              <a:solidFill>
                <a:srgbClr val="0099CC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© 2006 – 2013 Brownstein, J. &amp; </a:t>
            </a:r>
            <a:r>
              <a:rPr lang="en-US" dirty="0" err="1" smtClean="0">
                <a:solidFill>
                  <a:srgbClr val="008000"/>
                </a:solidFill>
              </a:rPr>
              <a:t>Freifeld</a:t>
            </a:r>
            <a:r>
              <a:rPr lang="en-US" dirty="0" smtClean="0">
                <a:solidFill>
                  <a:srgbClr val="008000"/>
                </a:solidFill>
              </a:rPr>
              <a:t>, C.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Thematic Mapping in </a:t>
            </a:r>
            <a:r>
              <a:rPr lang="en-US" sz="2800" i="1" kern="0" dirty="0" err="1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HealthMap</a:t>
            </a:r>
            <a:r>
              <a:rPr lang="en-US" sz="2800" i="1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[2]: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Drilling Down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8430"/>
            <a:ext cx="7772400" cy="33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6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965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Continuing Work: Opinion Mapping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H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uman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P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apilloma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irus Vaccine</a:t>
            </a:r>
            <a:endParaRPr lang="en-US" sz="32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" name="Picture 9" descr="Sentiment-Analysis-Slide-20120824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143" y="990600"/>
            <a:ext cx="6601457" cy="4953000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9600" y="6019800"/>
            <a:ext cx="46010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CC"/>
                </a:solidFill>
              </a:rPr>
              <a:t>Murphy, Hsu, </a:t>
            </a:r>
            <a:r>
              <a:rPr lang="en-US" dirty="0" err="1" smtClean="0">
                <a:solidFill>
                  <a:srgbClr val="0099CC"/>
                </a:solidFill>
              </a:rPr>
              <a:t>Elshamy</a:t>
            </a:r>
            <a:r>
              <a:rPr lang="en-US" dirty="0" smtClean="0">
                <a:solidFill>
                  <a:srgbClr val="0099CC"/>
                </a:solidFill>
              </a:rPr>
              <a:t>, Kallumadi, &amp; </a:t>
            </a:r>
            <a:r>
              <a:rPr lang="en-US" dirty="0" err="1" smtClean="0">
                <a:solidFill>
                  <a:srgbClr val="0099CC"/>
                </a:solidFill>
              </a:rPr>
              <a:t>Volkova</a:t>
            </a:r>
            <a:r>
              <a:rPr lang="en-US" dirty="0" smtClean="0">
                <a:solidFill>
                  <a:srgbClr val="0099CC"/>
                </a:solidFill>
              </a:rPr>
              <a:t> (2014)</a:t>
            </a:r>
            <a:endParaRPr lang="en-US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8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usiness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ntelligence (BI) &amp;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ustomer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elationship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anagement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92200"/>
            <a:ext cx="7366000" cy="416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5486400"/>
            <a:ext cx="7449283" cy="824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CC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99CC"/>
                </a:solidFill>
                <a:hlinkClick r:id="rId4"/>
              </a:rPr>
              <a:t>bit.ly/datamining-target-teenpreg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bit.ly/datamining-ethics-teenpreg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</a:p>
          <a:p>
            <a:r>
              <a:rPr lang="en-US" dirty="0" smtClean="0"/>
              <a:t>“How </a:t>
            </a:r>
            <a:r>
              <a:rPr lang="en-US" dirty="0"/>
              <a:t>Target Figured Out A Teen Girl Was Pregnant Before Her Father </a:t>
            </a:r>
            <a:r>
              <a:rPr lang="en-US" dirty="0" smtClean="0"/>
              <a:t>Did” (Hill, 2012)</a:t>
            </a:r>
          </a:p>
          <a:p>
            <a:r>
              <a:rPr lang="en-US" dirty="0"/>
              <a:t>See also: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bit.ly/seeing-state</a:t>
            </a:r>
            <a:r>
              <a:rPr lang="en-US" dirty="0" smtClean="0"/>
              <a:t> – </a:t>
            </a:r>
            <a:r>
              <a:rPr lang="en-US" i="1" dirty="0" smtClean="0"/>
              <a:t>Seeing Like a State</a:t>
            </a:r>
            <a:r>
              <a:rPr lang="en-US" dirty="0" smtClean="0"/>
              <a:t> (Scott, 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88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Digital Humanities: Intersection of Computing &amp; The Humanities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Humanities Include... (</a:t>
            </a:r>
            <a:r>
              <a:rPr lang="en-US" sz="2000" dirty="0" smtClean="0">
                <a:solidFill>
                  <a:srgbClr val="800000"/>
                </a:solidFill>
                <a:hlinkClick r:id="rId4"/>
              </a:rPr>
              <a:t>http</a:t>
            </a:r>
            <a:r>
              <a:rPr lang="en-US" sz="2000" dirty="0">
                <a:solidFill>
                  <a:srgbClr val="800000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rgbClr val="800000"/>
                </a:solidFill>
                <a:hlinkClick r:id="rId4"/>
              </a:rPr>
              <a:t>en.wikipedia.org/wiki/Humanities</a:t>
            </a:r>
            <a:r>
              <a:rPr lang="en-US" sz="2000" dirty="0" smtClean="0">
                <a:solidFill>
                  <a:srgbClr val="800000"/>
                </a:solidFill>
              </a:rPr>
              <a:t>)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Ancient and modern languages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Literature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Philosophy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Religion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Performing arts: music, theatre, dance</a:t>
            </a:r>
            <a:endParaRPr lang="en-US" sz="20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Scholarship (</a:t>
            </a:r>
            <a:r>
              <a:rPr lang="en-US" sz="2000" dirty="0">
                <a:solidFill>
                  <a:srgbClr val="800000"/>
                </a:solidFill>
                <a:hlinkClick r:id="rId5"/>
              </a:rPr>
              <a:t>http://sites.library.northwestern.edu/dh</a:t>
            </a:r>
            <a:r>
              <a:rPr lang="en-US" sz="2000" dirty="0" smtClean="0">
                <a:solidFill>
                  <a:srgbClr val="800000"/>
                </a:solidFill>
                <a:hlinkClick r:id="rId5"/>
              </a:rPr>
              <a:t>/</a:t>
            </a:r>
            <a:r>
              <a:rPr lang="en-US" sz="2000" dirty="0" smtClean="0">
                <a:solidFill>
                  <a:srgbClr val="800000"/>
                </a:solidFill>
              </a:rPr>
              <a:t>)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Presented in digital form</a:t>
            </a:r>
            <a:endParaRPr lang="en-US" sz="2000" dirty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Enabled by digital methods, tools</a:t>
            </a:r>
            <a:endParaRPr lang="en-US" sz="2000" dirty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About digital technology, culture</a:t>
            </a:r>
            <a:endParaRPr lang="en-US" sz="2000" dirty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Building, experimenting with digital technology</a:t>
            </a:r>
            <a:endParaRPr lang="en-US" b="0" dirty="0"/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Critical of its own digital nature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43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Media Arts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066800"/>
            <a:ext cx="5373825" cy="2266340"/>
            <a:chOff x="1600200" y="1111579"/>
            <a:chExt cx="6498771" cy="27407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111579"/>
              <a:ext cx="6498771" cy="2057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41693" y="3167491"/>
              <a:ext cx="4415785" cy="684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© 2012 St. Paul Public Schools</a:t>
              </a:r>
            </a:p>
            <a:p>
              <a:r>
                <a:rPr lang="en-US" dirty="0" smtClean="0">
                  <a:hlinkClick r:id="rId5"/>
                </a:rPr>
                <a:t>http</a:t>
              </a:r>
              <a:r>
                <a:rPr lang="en-US" dirty="0">
                  <a:hlinkClick r:id="rId5"/>
                </a:rPr>
                <a:t>://</a:t>
              </a:r>
              <a:r>
                <a:rPr lang="en-US" dirty="0" smtClean="0">
                  <a:hlinkClick r:id="rId5"/>
                </a:rPr>
                <a:t>creativearts.spps.org/media_arts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3778" y="3539911"/>
            <a:ext cx="8096822" cy="2683514"/>
            <a:chOff x="513778" y="3539911"/>
            <a:chExt cx="8096822" cy="26835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78" y="3539911"/>
              <a:ext cx="5466235" cy="26835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72123" y="4490792"/>
              <a:ext cx="2238477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© 2012 Digital Media Program Archive</a:t>
              </a:r>
            </a:p>
            <a:p>
              <a:r>
                <a:rPr lang="en-US" dirty="0">
                  <a:hlinkClick r:id="rId7"/>
                </a:rPr>
                <a:t>http://</a:t>
              </a:r>
              <a:r>
                <a:rPr lang="en-US" dirty="0" smtClean="0">
                  <a:hlinkClick r:id="rId7"/>
                </a:rPr>
                <a:t>bit.ly/dmpa-blog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0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Entertainment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Computer Graphics: Images, Animation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Computer Games: Design, Production, Game Engines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Immersion: Virtual &amp; Augmented Reality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u="sng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omputer-</a:t>
            </a:r>
            <a:r>
              <a:rPr lang="en-US" sz="2000" u="sng" dirty="0" smtClean="0">
                <a:solidFill>
                  <a:srgbClr val="C00000"/>
                </a:solidFill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ediated </a:t>
            </a:r>
            <a:r>
              <a:rPr lang="en-US" sz="2000" u="sng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ommunication (CMC)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Sociology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Social Media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>
                <a:solidFill>
                  <a:srgbClr val="0000CC"/>
                </a:solidFill>
              </a:rPr>
              <a:t>Information Networks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Cybersecurity</a:t>
            </a:r>
            <a:r>
              <a:rPr lang="en-US" sz="2000" dirty="0">
                <a:solidFill>
                  <a:srgbClr val="C00000"/>
                </a:solidFill>
              </a:rPr>
              <a:t>, Information Trust, &amp; </a:t>
            </a:r>
            <a:r>
              <a:rPr lang="en-US" sz="2000" dirty="0" smtClean="0">
                <a:solidFill>
                  <a:srgbClr val="C00000"/>
                </a:solidFill>
              </a:rPr>
              <a:t>Risks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Journalism </a:t>
            </a:r>
            <a:r>
              <a:rPr lang="en-US" sz="2000" dirty="0">
                <a:solidFill>
                  <a:srgbClr val="C00000"/>
                </a:solidFill>
              </a:rPr>
              <a:t>and New Media (Web &amp; </a:t>
            </a:r>
            <a:r>
              <a:rPr lang="en-US" sz="2000" dirty="0" smtClean="0">
                <a:solidFill>
                  <a:srgbClr val="C00000"/>
                </a:solidFill>
              </a:rPr>
              <a:t>Beyond)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Economics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C00000"/>
                </a:solidFill>
              </a:rPr>
              <a:t>Management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Media Sciences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4133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79191" y="2727939"/>
            <a:ext cx="2590800" cy="2610912"/>
            <a:chOff x="6379191" y="2727939"/>
            <a:chExt cx="2590800" cy="26109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191" y="2727939"/>
              <a:ext cx="2590800" cy="157062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555353" y="4298566"/>
              <a:ext cx="2238477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Image credit:</a:t>
              </a:r>
            </a:p>
            <a:p>
              <a:r>
                <a:rPr lang="en-US" dirty="0"/>
                <a:t>NLP </a:t>
              </a:r>
              <a:r>
                <a:rPr lang="en-US" dirty="0" err="1"/>
                <a:t>Opleidingen</a:t>
              </a:r>
              <a:r>
                <a:rPr lang="en-US" dirty="0"/>
                <a:t> Brabant</a:t>
              </a:r>
            </a:p>
            <a:p>
              <a:r>
                <a:rPr lang="en-US" dirty="0">
                  <a:hlinkClick r:id="rId5"/>
                </a:rPr>
                <a:t>http://</a:t>
              </a:r>
              <a:r>
                <a:rPr lang="en-US" dirty="0" smtClean="0">
                  <a:hlinkClick r:id="rId5"/>
                </a:rPr>
                <a:t>bit.ly/NLP-image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696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FF0000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lectronic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ealth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ecords:</a:t>
            </a:r>
            <a:b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</a:b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Importance and 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8674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Wikipedia, </a:t>
            </a:r>
            <a:r>
              <a:rPr lang="en-US" i="1" dirty="0" smtClean="0"/>
              <a:t>Electronic Health Record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en.wikipedia.org/wiki/Electronic_health_record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58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Data Integration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Adverse drug reactions (ADRs)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Medical history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Information Management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Data warehousing: centralization</a:t>
            </a:r>
          </a:p>
          <a:p>
            <a:pPr marL="800100" lvl="1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"/>
            </a:pPr>
            <a:r>
              <a:rPr lang="en-US" sz="2400" dirty="0" smtClean="0"/>
              <a:t>Insurance, health care provider, patient</a:t>
            </a:r>
          </a:p>
          <a:p>
            <a:pPr marL="342900" indent="-342900">
              <a:lnSpc>
                <a:spcPct val="150000"/>
              </a:lnSpc>
              <a:buClr>
                <a:srgbClr val="5B0DAA"/>
              </a:buClr>
              <a:buFont typeface="Wingdings" pitchFamily="2" charset="2"/>
              <a:buChar char="l"/>
            </a:pPr>
            <a:r>
              <a:rPr lang="en-US" sz="2400" dirty="0" smtClean="0"/>
              <a:t>Data Mining and Analytics</a:t>
            </a:r>
          </a:p>
        </p:txBody>
      </p:sp>
    </p:spTree>
    <p:extLst>
      <p:ext uri="{BB962C8B-B14F-4D97-AF65-F5344CB8AC3E}">
        <p14:creationId xmlns:p14="http://schemas.microsoft.com/office/powerpoint/2010/main" val="816846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05128"/>
            <a:ext cx="5562600" cy="4005072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EHRs: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icture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rchiving &amp;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ommunications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ystems (PACS)</a:t>
            </a:r>
            <a:endParaRPr lang="en-US" sz="2800" kern="0" dirty="0">
              <a:solidFill>
                <a:srgbClr val="5B0DA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8674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Wikipedia, </a:t>
            </a:r>
            <a:r>
              <a:rPr lang="en-US" i="1" dirty="0" smtClean="0"/>
              <a:t>Electronic Health Record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en.wikipedia.org/wiki/Electronic_health_record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842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Characterizing Big Data: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Three V’s –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olume,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elocity, </a:t>
            </a:r>
            <a:r>
              <a:rPr lang="en-US" sz="2800" u="sng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ariety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93" y="1295400"/>
            <a:ext cx="5987207" cy="438626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867400"/>
            <a:ext cx="3717684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Adapted from slide © 2012, M. </a:t>
            </a:r>
            <a:r>
              <a:rPr lang="en-US" dirty="0" err="1" smtClean="0">
                <a:solidFill>
                  <a:srgbClr val="FF6600"/>
                </a:solidFill>
              </a:rPr>
              <a:t>Grobelnik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FF6600"/>
                </a:solidFill>
                <a:hlinkClick r:id="rId4"/>
              </a:rPr>
              <a:t>bit.ly/bigdata-tutorial-grobelnik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94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How Much Is There?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A Growing Torrent (2012)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867400"/>
            <a:ext cx="3717684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Adapted from slide © 2012, M. </a:t>
            </a:r>
            <a:r>
              <a:rPr lang="en-US" dirty="0" err="1" smtClean="0">
                <a:solidFill>
                  <a:srgbClr val="FF6600"/>
                </a:solidFill>
              </a:rPr>
              <a:t>Grobelnik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bit.ly/bigdata-tutorial-grobelnik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143000"/>
            <a:ext cx="3820794" cy="46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0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143000" y="76200"/>
            <a:ext cx="7391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defRPr/>
            </a:pP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Sources:</a:t>
            </a:r>
            <a:r>
              <a:rPr lang="en-US" sz="2800" kern="0" dirty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5B0DAA"/>
                </a:solidFill>
                <a:latin typeface="+mj-lt"/>
                <a:ea typeface="+mj-ea"/>
                <a:cs typeface="+mj-cs"/>
              </a:rPr>
              <a:t>Web &amp; Mobile Content, Messaging, Search, Social Media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867400"/>
            <a:ext cx="2842445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© 2013, Hewlett-Packard</a:t>
            </a:r>
          </a:p>
          <a:p>
            <a:r>
              <a:rPr lang="en-US" dirty="0">
                <a:solidFill>
                  <a:srgbClr val="FF66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bit.ly/what-is-big-data-hp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37732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3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7488"/>
            <a:ext cx="194468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505075" y="1785938"/>
            <a:ext cx="2305050" cy="1512887"/>
          </a:xfrm>
          <a:prstGeom prst="rect">
            <a:avLst/>
          </a:prstGeom>
          <a:solidFill>
            <a:srgbClr val="C5E2EE"/>
          </a:solidFill>
          <a:ln w="25560">
            <a:solidFill>
              <a:srgbClr val="90A6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05075" y="3289300"/>
            <a:ext cx="2305050" cy="1511300"/>
          </a:xfrm>
          <a:prstGeom prst="rect">
            <a:avLst/>
          </a:prstGeom>
          <a:solidFill>
            <a:srgbClr val="C5E2EE"/>
          </a:solidFill>
          <a:ln w="25560">
            <a:solidFill>
              <a:srgbClr val="90A6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505075" y="4810125"/>
            <a:ext cx="2305050" cy="1512888"/>
          </a:xfrm>
          <a:prstGeom prst="rect">
            <a:avLst/>
          </a:prstGeom>
          <a:solidFill>
            <a:srgbClr val="C5E2EE"/>
          </a:solidFill>
          <a:ln w="25560">
            <a:solidFill>
              <a:srgbClr val="90A6A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542925" y="1820863"/>
            <a:ext cx="5032375" cy="4433887"/>
            <a:chOff x="342" y="1202"/>
            <a:chExt cx="3170" cy="2793"/>
          </a:xfrm>
        </p:grpSpPr>
        <p:pic>
          <p:nvPicPr>
            <p:cNvPr id="2153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1202"/>
              <a:ext cx="3170" cy="2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32" name="Text Box 7"/>
            <p:cNvSpPr txBox="1">
              <a:spLocks noChangeArrowheads="1"/>
            </p:cNvSpPr>
            <p:nvPr/>
          </p:nvSpPr>
          <p:spPr bwMode="auto">
            <a:xfrm>
              <a:off x="342" y="1202"/>
              <a:ext cx="3170" cy="2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1D82A4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449FBD"/>
                </a:buClr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5FAEC8"/>
                </a:buClr>
                <a:buFont typeface="Calibri" panose="020F050202020403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5E2EE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</p:grp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50825" y="203200"/>
            <a:ext cx="816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en-US" b="1">
                <a:solidFill>
                  <a:srgbClr val="1D82A4"/>
                </a:solidFill>
                <a:ea typeface="Droid Sans"/>
                <a:cs typeface="Droid Sans"/>
              </a:rPr>
              <a:t>MapReduce in a nutshell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234363" y="6327775"/>
            <a:ext cx="658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6CFD29-E1CC-4232-9E15-9646E941C52D}" type="slidenum">
              <a:rPr lang="en-US" altLang="en-US" sz="1400">
                <a:solidFill>
                  <a:srgbClr val="000000"/>
                </a:solidFill>
                <a:ea typeface="Droid Sans"/>
                <a:cs typeface="Droid Sans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ea typeface="Droid Sans"/>
              <a:cs typeface="Droid Sans"/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2643188" y="1857375"/>
            <a:ext cx="666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en-US" sz="1400">
                <a:solidFill>
                  <a:srgbClr val="000000"/>
                </a:solidFill>
                <a:latin typeface="Arial" panose="020B0604020202020204" pitchFamily="34" charset="0"/>
                <a:ea typeface="Droid Sans"/>
                <a:cs typeface="Droid Sans"/>
              </a:rPr>
              <a:t>Task1</a:t>
            </a:r>
          </a:p>
        </p:txBody>
      </p:sp>
      <p:pic>
        <p:nvPicPr>
          <p:cNvPr id="215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95350"/>
            <a:ext cx="811371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2641600" y="3351213"/>
            <a:ext cx="7175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en-US" sz="1400">
                <a:solidFill>
                  <a:srgbClr val="000000"/>
                </a:solidFill>
                <a:latin typeface="Arial" panose="020B0604020202020204" pitchFamily="34" charset="0"/>
                <a:ea typeface="Droid Sans"/>
                <a:cs typeface="Droid Sans"/>
              </a:rPr>
              <a:t>Task 2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2641600" y="4862513"/>
            <a:ext cx="7175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en-US" sz="1400">
                <a:solidFill>
                  <a:srgbClr val="000000"/>
                </a:solidFill>
                <a:latin typeface="Arial" panose="020B0604020202020204" pitchFamily="34" charset="0"/>
                <a:ea typeface="Droid Sans"/>
                <a:cs typeface="Droid Sans"/>
              </a:rPr>
              <a:t>Task 3</a:t>
            </a:r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4810125" y="2541588"/>
            <a:ext cx="1660525" cy="757237"/>
          </a:xfrm>
          <a:prstGeom prst="line">
            <a:avLst/>
          </a:prstGeom>
          <a:noFill/>
          <a:ln w="25560">
            <a:solidFill>
              <a:srgbClr val="1D82A4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 flipV="1">
            <a:off x="4810125" y="3295650"/>
            <a:ext cx="1660525" cy="752475"/>
          </a:xfrm>
          <a:prstGeom prst="line">
            <a:avLst/>
          </a:prstGeom>
          <a:noFill/>
          <a:ln w="25560">
            <a:solidFill>
              <a:srgbClr val="1D82A4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4810125" y="2541588"/>
            <a:ext cx="1660525" cy="2220912"/>
          </a:xfrm>
          <a:prstGeom prst="line">
            <a:avLst/>
          </a:prstGeom>
          <a:noFill/>
          <a:ln w="25560">
            <a:solidFill>
              <a:srgbClr val="1D82A4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4810125" y="4044950"/>
            <a:ext cx="1660525" cy="717550"/>
          </a:xfrm>
          <a:prstGeom prst="line">
            <a:avLst/>
          </a:prstGeom>
          <a:noFill/>
          <a:ln w="25560">
            <a:solidFill>
              <a:srgbClr val="1D82A4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 flipV="1">
            <a:off x="4810125" y="4759325"/>
            <a:ext cx="1660525" cy="774700"/>
          </a:xfrm>
          <a:prstGeom prst="line">
            <a:avLst/>
          </a:prstGeom>
          <a:noFill/>
          <a:ln w="25560">
            <a:solidFill>
              <a:srgbClr val="1D82A4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 flipV="1">
            <a:off x="4810125" y="3295650"/>
            <a:ext cx="1660525" cy="2273300"/>
          </a:xfrm>
          <a:prstGeom prst="line">
            <a:avLst/>
          </a:prstGeom>
          <a:noFill/>
          <a:ln w="25560">
            <a:solidFill>
              <a:srgbClr val="1D82A4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4" name="Group 21"/>
          <p:cNvGrpSpPr>
            <a:grpSpLocks/>
          </p:cNvGrpSpPr>
          <p:nvPr/>
        </p:nvGrpSpPr>
        <p:grpSpPr bwMode="auto">
          <a:xfrm>
            <a:off x="7935913" y="3948113"/>
            <a:ext cx="862012" cy="430212"/>
            <a:chOff x="4933" y="2466"/>
            <a:chExt cx="543" cy="271"/>
          </a:xfrm>
        </p:grpSpPr>
        <p:sp>
          <p:nvSpPr>
            <p:cNvPr id="21529" name="AutoShape 22"/>
            <p:cNvSpPr>
              <a:spLocks noChangeArrowheads="1"/>
            </p:cNvSpPr>
            <p:nvPr/>
          </p:nvSpPr>
          <p:spPr bwMode="auto">
            <a:xfrm>
              <a:off x="4933" y="2466"/>
              <a:ext cx="543" cy="271"/>
            </a:xfrm>
            <a:prstGeom prst="roundRect">
              <a:avLst>
                <a:gd name="adj" fmla="val 10000"/>
              </a:avLst>
            </a:prstGeom>
            <a:solidFill>
              <a:srgbClr val="1D82A4"/>
            </a:solidFill>
            <a:ln w="255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1D82A4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449FBD"/>
                </a:buClr>
                <a:buFont typeface="Calibri" panose="020F050202020403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5FAEC8"/>
                </a:buClr>
                <a:buFont typeface="Calibri" panose="020F050202020403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5E2EE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</p:txBody>
        </p:sp>
        <p:sp>
          <p:nvSpPr>
            <p:cNvPr id="21530" name="Rectangle 23"/>
            <p:cNvSpPr>
              <a:spLocks noChangeArrowheads="1"/>
            </p:cNvSpPr>
            <p:nvPr/>
          </p:nvSpPr>
          <p:spPr bwMode="auto">
            <a:xfrm>
              <a:off x="4941" y="2474"/>
              <a:ext cx="52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80" tIns="8280" rIns="8280" bIns="8280" anchor="ctr"/>
            <a:lstStyle>
              <a:lvl1pPr eaLnBrk="0" hangingPunct="0">
                <a:spcBef>
                  <a:spcPct val="20000"/>
                </a:spcBef>
                <a:buClr>
                  <a:srgbClr val="1D82A4"/>
                </a:buClr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449FBD"/>
                </a:buClr>
                <a:buFont typeface="Calibri" panose="020F050202020403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5FAEC8"/>
                </a:buClr>
                <a:buFont typeface="Calibri" panose="020F050202020403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5E2EE"/>
                </a:buClr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5E2F1"/>
                </a:buClr>
                <a:buFont typeface="Calibri" panose="020F050202020403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5E2F1"/>
                </a:buClr>
                <a:buFont typeface="Calibri" panose="020F050202020403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563"/>
                </a:spcAft>
                <a:buClrTx/>
                <a:buFontTx/>
                <a:buNone/>
              </a:pPr>
              <a:r>
                <a:rPr lang="de-AT" altLang="en-US" sz="1300">
                  <a:solidFill>
                    <a:srgbClr val="FFFFFF"/>
                  </a:solidFill>
                  <a:ea typeface="Droid Sans"/>
                  <a:cs typeface="Droid Sans"/>
                </a:rPr>
                <a:t>Output data</a:t>
              </a:r>
            </a:p>
          </p:txBody>
        </p:sp>
      </p:grpSp>
      <p:sp>
        <p:nvSpPr>
          <p:cNvPr id="21525" name="AutoShape 24"/>
          <p:cNvSpPr>
            <a:spLocks noChangeArrowheads="1"/>
          </p:cNvSpPr>
          <p:nvPr/>
        </p:nvSpPr>
        <p:spPr bwMode="auto">
          <a:xfrm>
            <a:off x="6470650" y="4514850"/>
            <a:ext cx="1130300" cy="669925"/>
          </a:xfrm>
          <a:prstGeom prst="roundRect">
            <a:avLst>
              <a:gd name="adj" fmla="val 16667"/>
            </a:avLst>
          </a:prstGeom>
          <a:solidFill>
            <a:srgbClr val="1D82A4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en-US" sz="1300">
                <a:solidFill>
                  <a:srgbClr val="FFFFFF"/>
                </a:solidFill>
                <a:ea typeface="Droid Sans"/>
                <a:cs typeface="Droid Sans"/>
              </a:rPr>
              <a:t>Aggregated Result</a:t>
            </a:r>
          </a:p>
        </p:txBody>
      </p:sp>
      <p:sp>
        <p:nvSpPr>
          <p:cNvPr id="21526" name="AutoShape 25"/>
          <p:cNvSpPr>
            <a:spLocks noChangeArrowheads="1"/>
          </p:cNvSpPr>
          <p:nvPr/>
        </p:nvSpPr>
        <p:spPr bwMode="auto">
          <a:xfrm>
            <a:off x="6470650" y="3051175"/>
            <a:ext cx="1130300" cy="668338"/>
          </a:xfrm>
          <a:prstGeom prst="roundRect">
            <a:avLst>
              <a:gd name="adj" fmla="val 16667"/>
            </a:avLst>
          </a:prstGeom>
          <a:solidFill>
            <a:srgbClr val="1D82A4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en-US" sz="1300">
                <a:solidFill>
                  <a:srgbClr val="FFFFFF"/>
                </a:solidFill>
                <a:ea typeface="Droid Sans"/>
                <a:cs typeface="Droid Sans"/>
              </a:rPr>
              <a:t>Aggregated Result</a:t>
            </a:r>
          </a:p>
        </p:txBody>
      </p:sp>
      <p:sp>
        <p:nvSpPr>
          <p:cNvPr id="21527" name="AutoShape 26"/>
          <p:cNvSpPr>
            <a:spLocks/>
          </p:cNvSpPr>
          <p:nvPr/>
        </p:nvSpPr>
        <p:spPr bwMode="auto">
          <a:xfrm>
            <a:off x="7615238" y="3376613"/>
            <a:ext cx="211137" cy="1573212"/>
          </a:xfrm>
          <a:prstGeom prst="rightBrace">
            <a:avLst>
              <a:gd name="adj1" fmla="val 8348"/>
              <a:gd name="adj2" fmla="val 50000"/>
            </a:avLst>
          </a:prstGeom>
          <a:noFill/>
          <a:ln w="25560">
            <a:solidFill>
              <a:srgbClr val="1D82A4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D82A4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49FBD"/>
              </a:buClr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AEC8"/>
              </a:buClr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5E2E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E2F1"/>
              </a:buClr>
              <a:buFont typeface="Calibri" panose="020F050202020403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21528" name="TextBox 1"/>
          <p:cNvSpPr txBox="1">
            <a:spLocks noChangeArrowheads="1"/>
          </p:cNvSpPr>
          <p:nvPr/>
        </p:nvSpPr>
        <p:spPr bwMode="auto">
          <a:xfrm>
            <a:off x="6300788" y="5888038"/>
            <a:ext cx="170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i="1"/>
              <a:t>© Sven Schlarb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22295910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Grep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24384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560388" y="2867025"/>
            <a:ext cx="776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</a:rPr>
              <a:t>Very </a:t>
            </a:r>
          </a:p>
          <a:p>
            <a:pPr algn="ctr"/>
            <a:r>
              <a:rPr lang="en-US" altLang="en-US" sz="2000">
                <a:solidFill>
                  <a:srgbClr val="000000"/>
                </a:solidFill>
              </a:rPr>
              <a:t>big</a:t>
            </a:r>
          </a:p>
          <a:p>
            <a:pPr algn="ctr"/>
            <a:r>
              <a:rPr lang="en-US" altLang="en-US" sz="2000">
                <a:solidFill>
                  <a:srgbClr val="000000"/>
                </a:solidFill>
              </a:rPr>
              <a:t>data</a:t>
            </a:r>
          </a:p>
        </p:txBody>
      </p:sp>
      <p:grpSp>
        <p:nvGrpSpPr>
          <p:cNvPr id="35886" name="Group 46"/>
          <p:cNvGrpSpPr>
            <a:grpSpLocks/>
          </p:cNvGrpSpPr>
          <p:nvPr/>
        </p:nvGrpSpPr>
        <p:grpSpPr bwMode="auto">
          <a:xfrm>
            <a:off x="1647825" y="2419350"/>
            <a:ext cx="1704975" cy="1952625"/>
            <a:chOff x="1038" y="1524"/>
            <a:chExt cx="1074" cy="1230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392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392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1392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392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1749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1038" y="2064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Text Box 33"/>
            <p:cNvSpPr txBox="1">
              <a:spLocks noChangeArrowheads="1"/>
            </p:cNvSpPr>
            <p:nvPr/>
          </p:nvSpPr>
          <p:spPr bwMode="auto">
            <a:xfrm>
              <a:off x="1392" y="1524"/>
              <a:ext cx="7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Split data</a:t>
              </a:r>
            </a:p>
          </p:txBody>
        </p:sp>
        <p:sp>
          <p:nvSpPr>
            <p:cNvPr id="35874" name="Text Box 34"/>
            <p:cNvSpPr txBox="1">
              <a:spLocks noChangeArrowheads="1"/>
            </p:cNvSpPr>
            <p:nvPr/>
          </p:nvSpPr>
          <p:spPr bwMode="auto">
            <a:xfrm>
              <a:off x="1392" y="1764"/>
              <a:ext cx="7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Split data</a:t>
              </a:r>
            </a:p>
          </p:txBody>
        </p:sp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1396" y="1998"/>
              <a:ext cx="7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Split data</a:t>
              </a:r>
            </a:p>
          </p:txBody>
        </p:sp>
        <p:sp>
          <p:nvSpPr>
            <p:cNvPr id="35876" name="Text Box 36"/>
            <p:cNvSpPr txBox="1">
              <a:spLocks noChangeArrowheads="1"/>
            </p:cNvSpPr>
            <p:nvPr/>
          </p:nvSpPr>
          <p:spPr bwMode="auto">
            <a:xfrm>
              <a:off x="1392" y="2523"/>
              <a:ext cx="7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Split data</a:t>
              </a:r>
            </a:p>
          </p:txBody>
        </p:sp>
      </p:grpSp>
      <p:grpSp>
        <p:nvGrpSpPr>
          <p:cNvPr id="35887" name="Group 47"/>
          <p:cNvGrpSpPr>
            <a:grpSpLocks/>
          </p:cNvGrpSpPr>
          <p:nvPr/>
        </p:nvGrpSpPr>
        <p:grpSpPr bwMode="auto">
          <a:xfrm>
            <a:off x="3429000" y="2346325"/>
            <a:ext cx="2819400" cy="2039938"/>
            <a:chOff x="2160" y="1478"/>
            <a:chExt cx="1776" cy="1285"/>
          </a:xfrm>
        </p:grpSpPr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434" y="1478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grep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2444" y="1718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grep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2444" y="1958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grep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444" y="2486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grep</a:t>
              </a: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216" y="153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3216" y="177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3216" y="2016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3216" y="2544"/>
              <a:ext cx="72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3573" y="2304"/>
              <a:ext cx="1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2160" y="163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2160" y="187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2160" y="2112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2160" y="2640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2880" y="162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2880" y="186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2880" y="2109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2880" y="2637"/>
              <a:ext cx="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Text Box 37"/>
            <p:cNvSpPr txBox="1">
              <a:spLocks noChangeArrowheads="1"/>
            </p:cNvSpPr>
            <p:nvPr/>
          </p:nvSpPr>
          <p:spPr bwMode="auto">
            <a:xfrm>
              <a:off x="3252" y="1518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matches</a:t>
              </a:r>
            </a:p>
          </p:txBody>
        </p:sp>
        <p:sp>
          <p:nvSpPr>
            <p:cNvPr id="35878" name="Text Box 38"/>
            <p:cNvSpPr txBox="1">
              <a:spLocks noChangeArrowheads="1"/>
            </p:cNvSpPr>
            <p:nvPr/>
          </p:nvSpPr>
          <p:spPr bwMode="auto">
            <a:xfrm>
              <a:off x="3252" y="1767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matches</a:t>
              </a:r>
            </a:p>
          </p:txBody>
        </p:sp>
        <p:sp>
          <p:nvSpPr>
            <p:cNvPr id="35879" name="Text Box 39"/>
            <p:cNvSpPr txBox="1">
              <a:spLocks noChangeArrowheads="1"/>
            </p:cNvSpPr>
            <p:nvPr/>
          </p:nvSpPr>
          <p:spPr bwMode="auto">
            <a:xfrm>
              <a:off x="3258" y="1998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matches</a:t>
              </a:r>
            </a:p>
          </p:txBody>
        </p: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3276" y="2532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matches</a:t>
              </a:r>
            </a:p>
          </p:txBody>
        </p:sp>
      </p:grpSp>
      <p:grpSp>
        <p:nvGrpSpPr>
          <p:cNvPr id="35888" name="Group 48"/>
          <p:cNvGrpSpPr>
            <a:grpSpLocks/>
          </p:cNvGrpSpPr>
          <p:nvPr/>
        </p:nvGrpSpPr>
        <p:grpSpPr bwMode="auto">
          <a:xfrm>
            <a:off x="6324600" y="2971800"/>
            <a:ext cx="2457450" cy="685800"/>
            <a:chOff x="3984" y="1872"/>
            <a:chExt cx="1548" cy="432"/>
          </a:xfrm>
        </p:grpSpPr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4183" y="1958"/>
              <a:ext cx="3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/>
                <a:t>cat</a:t>
              </a:r>
              <a:endParaRPr lang="en-US" altLang="en-US" sz="2000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3984" y="2082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4560" y="2082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4812" y="1872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Text Box 44"/>
            <p:cNvSpPr txBox="1">
              <a:spLocks noChangeArrowheads="1"/>
            </p:cNvSpPr>
            <p:nvPr/>
          </p:nvSpPr>
          <p:spPr bwMode="auto">
            <a:xfrm>
              <a:off x="4818" y="1881"/>
              <a:ext cx="7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All</a:t>
              </a:r>
            </a:p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matches</a:t>
              </a:r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57200" y="5867400"/>
            <a:ext cx="4732386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© 2006, H. </a:t>
            </a:r>
            <a:r>
              <a:rPr lang="en-US" dirty="0" err="1" smtClean="0">
                <a:solidFill>
                  <a:srgbClr val="FF3300"/>
                </a:solidFill>
              </a:rPr>
              <a:t>Setiawan</a:t>
            </a:r>
            <a:r>
              <a:rPr lang="en-US" dirty="0" smtClean="0">
                <a:solidFill>
                  <a:srgbClr val="FF3300"/>
                </a:solidFill>
              </a:rPr>
              <a:t>, National University of Singapore</a:t>
            </a:r>
          </a:p>
          <a:p>
            <a:r>
              <a:rPr lang="en-US" dirty="0">
                <a:solidFill>
                  <a:srgbClr val="FF66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bit.ly/mapreduce-intro-setiawan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5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>
                <a:solidFill>
                  <a:srgbClr val="800000"/>
                </a:solidFill>
              </a:rPr>
              <a:t>What are Data Science, Big Data, and Analytics? 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FF0000"/>
                </a:solidFill>
              </a:rPr>
              <a:t>What Is Informatics? How Is It Relevant to Computer Science?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Applied computational, information science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Domains: arts, </a:t>
            </a:r>
            <a:r>
              <a:rPr lang="en-US" sz="2000" dirty="0">
                <a:solidFill>
                  <a:srgbClr val="0000CC"/>
                </a:solidFill>
              </a:rPr>
              <a:t>sciences, medicine</a:t>
            </a:r>
            <a:r>
              <a:rPr lang="en-US" sz="2000" dirty="0" smtClean="0">
                <a:solidFill>
                  <a:srgbClr val="0000CC"/>
                </a:solidFill>
              </a:rPr>
              <a:t>, law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Tasks: analytics, visualization, data/info integration</a:t>
            </a:r>
          </a:p>
          <a:p>
            <a:pPr marL="342900" indent="-342900">
              <a:lnSpc>
                <a:spcPct val="110000"/>
              </a:lnSpc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2000" dirty="0" smtClean="0">
                <a:solidFill>
                  <a:srgbClr val="800000"/>
                </a:solidFill>
              </a:rPr>
              <a:t>Motivating Areas, Examples, Sources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 Visualization, Big Data Analytics, &amp; </a:t>
            </a:r>
            <a:r>
              <a:rPr lang="en-US" sz="2000" i="1" dirty="0" smtClean="0">
                <a:solidFill>
                  <a:srgbClr val="0000CC"/>
                </a:solidFill>
              </a:rPr>
              <a:t>The Ghost Map</a:t>
            </a:r>
            <a:endParaRPr lang="en-US" sz="2000" i="1" baseline="300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Informatics in the Sciences: Bioinformatics and Beyond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Digital Humanities and Media Arts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Media Sciences: Mass Communications to Text Analytics</a:t>
            </a:r>
          </a:p>
          <a:p>
            <a:pPr marL="742950" lvl="1" indent="-285750">
              <a:spcBef>
                <a:spcPts val="600"/>
              </a:spcBef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2000" dirty="0" smtClean="0">
                <a:solidFill>
                  <a:srgbClr val="0000CC"/>
                </a:solidFill>
              </a:rPr>
              <a:t>Medical and Health Informatics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6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94925</TotalTime>
  <Words>2417</Words>
  <Application>Microsoft Macintosh PowerPoint</Application>
  <PresentationFormat>On-screen Show (4:3)</PresentationFormat>
  <Paragraphs>370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CoopRob-presentations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Distributed Grep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Hsu</cp:lastModifiedBy>
  <cp:revision>4641</cp:revision>
  <dcterms:created xsi:type="dcterms:W3CDTF">1601-01-01T00:00:00Z</dcterms:created>
  <dcterms:modified xsi:type="dcterms:W3CDTF">2016-04-21T15:59:29Z</dcterms:modified>
</cp:coreProperties>
</file>